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60" r:id="rId8"/>
    <p:sldId id="262" r:id="rId9"/>
    <p:sldId id="263" r:id="rId10"/>
    <p:sldId id="274" r:id="rId11"/>
    <p:sldId id="275" r:id="rId12"/>
    <p:sldId id="276" r:id="rId13"/>
    <p:sldId id="264" r:id="rId14"/>
    <p:sldId id="277" r:id="rId15"/>
    <p:sldId id="282" r:id="rId16"/>
    <p:sldId id="278" r:id="rId17"/>
    <p:sldId id="281" r:id="rId18"/>
    <p:sldId id="265" r:id="rId19"/>
    <p:sldId id="266" r:id="rId20"/>
    <p:sldId id="267" r:id="rId21"/>
    <p:sldId id="269" r:id="rId22"/>
    <p:sldId id="270" r:id="rId23"/>
    <p:sldId id="279" r:id="rId24"/>
    <p:sldId id="28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789CF1-CDCE-4B71-AE10-1B3BDC585EA2}" type="datetimeFigureOut">
              <a:rPr lang="en-CA" smtClean="0"/>
              <a:pPr/>
              <a:t>19/04/2016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C2DA4C-CD6D-4B7B-A5D4-6B14B68E787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Review of Ministry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Clerks Consultation</a:t>
            </a:r>
          </a:p>
          <a:p>
            <a:r>
              <a:rPr lang="en-US" b="1" dirty="0" smtClean="0"/>
              <a:t>April 11-14, 2016</a:t>
            </a:r>
          </a:p>
          <a:p>
            <a:endParaRPr lang="en-US" b="1" dirty="0"/>
          </a:p>
          <a:p>
            <a:r>
              <a:rPr lang="en-US" b="1" dirty="0" smtClean="0"/>
              <a:t>Susan Shaffer</a:t>
            </a:r>
          </a:p>
          <a:p>
            <a:r>
              <a:rPr lang="en-US" b="1" dirty="0" smtClean="0"/>
              <a:t>Ministry and Church Vocations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8507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.... Narrative 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600" b="1" dirty="0"/>
              <a:t>Terms of Reference: to review the causes of the conflict and strained relationship </a:t>
            </a:r>
            <a:r>
              <a:rPr lang="en-CA" sz="2600" b="1" dirty="0" smtClean="0"/>
              <a:t>between </a:t>
            </a:r>
            <a:r>
              <a:rPr lang="en-CA" sz="2600" b="1" dirty="0"/>
              <a:t>minister, ruling elders, Board of Managers and </a:t>
            </a:r>
            <a:r>
              <a:rPr lang="en-CA" sz="2600" b="1" dirty="0" smtClean="0"/>
              <a:t>congregation</a:t>
            </a:r>
          </a:p>
          <a:p>
            <a:pPr marL="109728" indent="0">
              <a:buNone/>
            </a:pPr>
            <a:endParaRPr lang="en-CA" sz="1300" b="1" dirty="0"/>
          </a:p>
          <a:p>
            <a:pPr lvl="1"/>
            <a:r>
              <a:rPr lang="en-CA" sz="2200" b="1" dirty="0" smtClean="0"/>
              <a:t>4 months</a:t>
            </a:r>
          </a:p>
          <a:p>
            <a:pPr lvl="1"/>
            <a:r>
              <a:rPr lang="en-CA" sz="2200" b="1" dirty="0" smtClean="0"/>
              <a:t>review work </a:t>
            </a:r>
            <a:r>
              <a:rPr lang="en-CA" sz="2200" b="1" dirty="0"/>
              <a:t>of Special and Investigative </a:t>
            </a:r>
            <a:r>
              <a:rPr lang="en-CA" sz="2200" b="1" dirty="0" smtClean="0"/>
              <a:t>Committees</a:t>
            </a:r>
          </a:p>
          <a:p>
            <a:pPr lvl="1"/>
            <a:r>
              <a:rPr lang="en-CA" sz="2200" b="1" dirty="0" smtClean="0"/>
              <a:t>examine relevant records/documents</a:t>
            </a:r>
          </a:p>
          <a:p>
            <a:pPr lvl="1"/>
            <a:r>
              <a:rPr lang="en-CA" sz="2200" b="1" dirty="0" smtClean="0"/>
              <a:t>meet </a:t>
            </a:r>
            <a:r>
              <a:rPr lang="en-CA" sz="2200" b="1" dirty="0"/>
              <a:t>with parties directly involved in leadership, as well as congregational </a:t>
            </a:r>
            <a:r>
              <a:rPr lang="en-CA" sz="2200" b="1" dirty="0" smtClean="0"/>
              <a:t>members</a:t>
            </a:r>
          </a:p>
          <a:p>
            <a:pPr lvl="1"/>
            <a:endParaRPr lang="en-CA" b="1" dirty="0" smtClean="0"/>
          </a:p>
          <a:p>
            <a:r>
              <a:rPr lang="en-CA" sz="2600" b="1" dirty="0"/>
              <a:t>Letter to congregation re review of ministry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81528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.... Narrative 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b="1" dirty="0"/>
              <a:t>Dynamics:</a:t>
            </a:r>
            <a:r>
              <a:rPr lang="en-CA" b="1" dirty="0"/>
              <a:t> </a:t>
            </a:r>
            <a:endParaRPr lang="en-CA" b="1" dirty="0" smtClean="0"/>
          </a:p>
          <a:p>
            <a:pPr lvl="1"/>
            <a:r>
              <a:rPr lang="en-CA" sz="2000" b="1" dirty="0" smtClean="0"/>
              <a:t>clash </a:t>
            </a:r>
            <a:r>
              <a:rPr lang="en-CA" sz="2000" b="1" dirty="0"/>
              <a:t>of </a:t>
            </a:r>
            <a:r>
              <a:rPr lang="en-CA" sz="2000" b="1" dirty="0" smtClean="0"/>
              <a:t>leadership</a:t>
            </a:r>
          </a:p>
          <a:p>
            <a:pPr lvl="1"/>
            <a:r>
              <a:rPr lang="en-CA" sz="2000" b="1" dirty="0" smtClean="0"/>
              <a:t>disagreement </a:t>
            </a:r>
            <a:r>
              <a:rPr lang="en-CA" sz="2000" b="1" dirty="0"/>
              <a:t>over </a:t>
            </a:r>
            <a:r>
              <a:rPr lang="en-CA" sz="2000" b="1" dirty="0" smtClean="0"/>
              <a:t>communication</a:t>
            </a:r>
          </a:p>
          <a:p>
            <a:pPr lvl="1"/>
            <a:r>
              <a:rPr lang="en-CA" sz="2000" b="1" dirty="0" smtClean="0"/>
              <a:t>lay leaders confused about Presbyterian  ways</a:t>
            </a:r>
          </a:p>
          <a:p>
            <a:pPr lvl="1"/>
            <a:r>
              <a:rPr lang="en-CA" sz="2000" b="1" dirty="0" smtClean="0"/>
              <a:t>breach </a:t>
            </a:r>
            <a:r>
              <a:rPr lang="en-CA" sz="2000" b="1" dirty="0"/>
              <a:t>of confidentiality within </a:t>
            </a:r>
            <a:r>
              <a:rPr lang="en-CA" sz="2000" b="1" dirty="0" smtClean="0"/>
              <a:t>session</a:t>
            </a:r>
          </a:p>
          <a:p>
            <a:pPr lvl="1"/>
            <a:r>
              <a:rPr lang="en-CA" sz="2000" b="1" dirty="0" smtClean="0"/>
              <a:t>gossip</a:t>
            </a:r>
          </a:p>
          <a:p>
            <a:pPr lvl="1"/>
            <a:endParaRPr lang="en-CA" b="1" dirty="0" smtClean="0"/>
          </a:p>
          <a:p>
            <a:r>
              <a:rPr lang="en-US" sz="2400" b="1" dirty="0" smtClean="0"/>
              <a:t>Minister and elders urged to create new </a:t>
            </a:r>
            <a:r>
              <a:rPr lang="en-US" sz="2400" b="1" dirty="0" err="1" smtClean="0"/>
              <a:t>behavioural</a:t>
            </a:r>
            <a:r>
              <a:rPr lang="en-US" sz="2400" b="1" dirty="0" smtClean="0"/>
              <a:t> covenant: unable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Recommendation of Review Team approved by presbytery: pastoral relationship not viable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xmlns="" val="43669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.... Narrative 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1800" b="1" dirty="0" smtClean="0"/>
              <a:t>Special </a:t>
            </a:r>
            <a:r>
              <a:rPr lang="en-CA" sz="1800" b="1" dirty="0"/>
              <a:t>meeting </a:t>
            </a:r>
            <a:r>
              <a:rPr lang="en-CA" sz="1800" b="1" dirty="0" smtClean="0"/>
              <a:t>called for proposed dissolution of pastoral tie</a:t>
            </a:r>
          </a:p>
          <a:p>
            <a:pPr lvl="1"/>
            <a:r>
              <a:rPr lang="en-CA" sz="1800" b="1" dirty="0" smtClean="0"/>
              <a:t>session </a:t>
            </a:r>
            <a:r>
              <a:rPr lang="en-CA" sz="1800" b="1" dirty="0"/>
              <a:t>and congregation cited to appear, by chosen </a:t>
            </a:r>
            <a:r>
              <a:rPr lang="en-CA" sz="1800" b="1" dirty="0" smtClean="0"/>
              <a:t>representatives</a:t>
            </a:r>
          </a:p>
          <a:p>
            <a:pPr lvl="1"/>
            <a:r>
              <a:rPr lang="en-US" sz="1800" b="1" dirty="0" smtClean="0"/>
              <a:t>presbytery  dissolved pastoral tie</a:t>
            </a:r>
          </a:p>
          <a:p>
            <a:pPr lvl="1"/>
            <a:endParaRPr lang="en-US" sz="1800" b="1" dirty="0" smtClean="0"/>
          </a:p>
          <a:p>
            <a:r>
              <a:rPr lang="en-US" sz="1800" b="1" dirty="0" smtClean="0"/>
              <a:t>Interim Minister for 6 months (up to 12 months): </a:t>
            </a:r>
          </a:p>
          <a:p>
            <a:pPr lvl="1"/>
            <a:r>
              <a:rPr lang="en-CA" sz="1800" b="1" dirty="0" smtClean="0"/>
              <a:t>to assist congregation with healing/reconciliation</a:t>
            </a:r>
          </a:p>
          <a:p>
            <a:pPr lvl="1"/>
            <a:r>
              <a:rPr lang="en-US" sz="1800" b="1" dirty="0" smtClean="0"/>
              <a:t>to deepen understanding of PCC process/governance</a:t>
            </a:r>
          </a:p>
          <a:p>
            <a:pPr lvl="1"/>
            <a:endParaRPr lang="en-US" sz="1800" b="1" dirty="0" smtClean="0"/>
          </a:p>
          <a:p>
            <a:r>
              <a:rPr lang="en-CA" sz="1800" b="1" dirty="0" smtClean="0"/>
              <a:t>Minister:</a:t>
            </a:r>
          </a:p>
          <a:p>
            <a:pPr lvl="1"/>
            <a:r>
              <a:rPr lang="en-CA" sz="1800" b="1" dirty="0" smtClean="0"/>
              <a:t>counselling to deal </a:t>
            </a:r>
            <a:r>
              <a:rPr lang="en-CA" sz="1800" b="1" dirty="0"/>
              <a:t>more effectively with </a:t>
            </a:r>
            <a:r>
              <a:rPr lang="en-CA" sz="1800" b="1" dirty="0" smtClean="0"/>
              <a:t>issues </a:t>
            </a:r>
            <a:r>
              <a:rPr lang="en-CA" sz="1800" b="1" dirty="0"/>
              <a:t>raised during this </a:t>
            </a:r>
            <a:r>
              <a:rPr lang="en-CA" sz="1800" b="1" dirty="0" smtClean="0"/>
              <a:t>ministry</a:t>
            </a:r>
          </a:p>
          <a:p>
            <a:pPr lvl="1"/>
            <a:r>
              <a:rPr lang="en-CA" sz="1800" b="1" dirty="0" smtClean="0"/>
              <a:t>cost </a:t>
            </a:r>
            <a:r>
              <a:rPr lang="en-CA" sz="1800" b="1" dirty="0"/>
              <a:t>shared equally by minister and presbytery</a:t>
            </a:r>
          </a:p>
          <a:p>
            <a:pPr lvl="1"/>
            <a:r>
              <a:rPr lang="en-CA" sz="1800" b="1" dirty="0" smtClean="0"/>
              <a:t>certificate withheld </a:t>
            </a:r>
            <a:r>
              <a:rPr lang="en-CA" sz="1800" b="1" dirty="0"/>
              <a:t>pending </a:t>
            </a:r>
            <a:r>
              <a:rPr lang="en-CA" sz="1800" b="1" dirty="0" smtClean="0"/>
              <a:t>counsellor report (readiness to seek new call)</a:t>
            </a:r>
          </a:p>
          <a:p>
            <a:pPr lvl="1"/>
            <a:endParaRPr lang="en-CA" sz="1800" b="1" dirty="0"/>
          </a:p>
          <a:p>
            <a:r>
              <a:rPr lang="en-CA" sz="1800" b="1" dirty="0" smtClean="0"/>
              <a:t>Interim Moderator appointed; Acting Moderator and Review of Ministry Committee dismissed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xmlns="" val="171924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Narrative 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b="1" dirty="0" smtClean="0"/>
              <a:t>letter of complaint: several areas of congregation’s ministry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900" b="1" dirty="0" smtClean="0"/>
              <a:t>Review Terms of Reference: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committee established/named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review all relevant documents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cite minister, elders, Board of managers, congregation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review work of visitation and investigative committees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review conflict/strained relationships between Minister and complainants (as in complaint)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review congregation’s ministry goals/accomplishments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provide opportunity for changes to improve pastoral relationship or determine fairly that it is inviable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regular reports to presbytery</a:t>
            </a:r>
          </a:p>
          <a:p>
            <a:pPr lvl="1">
              <a:lnSpc>
                <a:spcPct val="120000"/>
              </a:lnSpc>
            </a:pPr>
            <a:r>
              <a:rPr lang="en-US" sz="2900" b="1" dirty="0" smtClean="0"/>
              <a:t>at conclusion (4+months), report outcome (1 of 3 possible)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1157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 Narrative 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b="1" dirty="0" smtClean="0"/>
              <a:t>Meetings</a:t>
            </a:r>
            <a:r>
              <a:rPr lang="en-CA" b="1" dirty="0"/>
              <a:t>: </a:t>
            </a:r>
            <a:endParaRPr lang="en-CA" b="1" dirty="0" smtClean="0"/>
          </a:p>
          <a:p>
            <a:pPr lvl="1"/>
            <a:r>
              <a:rPr lang="en-CA" b="1" dirty="0" smtClean="0"/>
              <a:t>minister</a:t>
            </a:r>
          </a:p>
          <a:p>
            <a:pPr lvl="1"/>
            <a:r>
              <a:rPr lang="en-CA" b="1" dirty="0" smtClean="0"/>
              <a:t>ruling elders</a:t>
            </a:r>
          </a:p>
          <a:p>
            <a:pPr lvl="1"/>
            <a:r>
              <a:rPr lang="en-CA" b="1" dirty="0" smtClean="0"/>
              <a:t>complainants </a:t>
            </a:r>
            <a:r>
              <a:rPr lang="en-CA" b="1" dirty="0"/>
              <a:t>and </a:t>
            </a:r>
            <a:r>
              <a:rPr lang="en-CA" b="1" dirty="0" smtClean="0"/>
              <a:t>people </a:t>
            </a:r>
            <a:r>
              <a:rPr lang="en-CA" b="1" dirty="0"/>
              <a:t>signing letter </a:t>
            </a:r>
            <a:r>
              <a:rPr lang="en-CA" b="1" dirty="0" smtClean="0"/>
              <a:t>requesting review </a:t>
            </a:r>
            <a:r>
              <a:rPr lang="en-CA" b="1" dirty="0"/>
              <a:t>of </a:t>
            </a:r>
            <a:r>
              <a:rPr lang="en-CA" b="1" dirty="0" smtClean="0"/>
              <a:t>ministry</a:t>
            </a:r>
          </a:p>
          <a:p>
            <a:pPr lvl="1"/>
            <a:r>
              <a:rPr lang="en-CA" b="1" dirty="0" smtClean="0"/>
              <a:t>Board </a:t>
            </a:r>
            <a:r>
              <a:rPr lang="en-CA" b="1" dirty="0"/>
              <a:t>of </a:t>
            </a:r>
            <a:r>
              <a:rPr lang="en-CA" b="1" dirty="0" smtClean="0"/>
              <a:t>Managers</a:t>
            </a:r>
          </a:p>
          <a:p>
            <a:pPr lvl="1"/>
            <a:r>
              <a:rPr lang="en-CA" b="1" dirty="0" smtClean="0"/>
              <a:t>Trustees</a:t>
            </a:r>
          </a:p>
          <a:p>
            <a:pPr lvl="1"/>
            <a:r>
              <a:rPr lang="en-CA" b="1" dirty="0" smtClean="0"/>
              <a:t>Ladies Group</a:t>
            </a:r>
          </a:p>
          <a:p>
            <a:pPr lvl="1"/>
            <a:r>
              <a:rPr lang="en-CA" b="1" dirty="0" smtClean="0"/>
              <a:t>members </a:t>
            </a:r>
            <a:r>
              <a:rPr lang="en-CA" b="1" dirty="0"/>
              <a:t>and adherents </a:t>
            </a:r>
            <a:endParaRPr lang="en-CA" b="1" dirty="0" smtClean="0"/>
          </a:p>
          <a:p>
            <a:pPr lvl="1"/>
            <a:r>
              <a:rPr lang="en-CA" b="1" dirty="0" smtClean="0"/>
              <a:t>face-to-face</a:t>
            </a:r>
            <a:r>
              <a:rPr lang="en-CA" b="1" dirty="0"/>
              <a:t>, email, mail, </a:t>
            </a:r>
            <a:r>
              <a:rPr lang="en-CA" b="1" dirty="0" smtClean="0"/>
              <a:t>phone</a:t>
            </a:r>
            <a:endParaRPr lang="en-CA" b="1" dirty="0"/>
          </a:p>
          <a:p>
            <a:pPr marL="109728" indent="0">
              <a:buNone/>
            </a:pPr>
            <a:r>
              <a:rPr lang="en-CA" b="1" dirty="0"/>
              <a:t> </a:t>
            </a:r>
          </a:p>
          <a:p>
            <a:r>
              <a:rPr lang="en-CA" b="1" dirty="0" smtClean="0"/>
              <a:t>Documents:</a:t>
            </a:r>
          </a:p>
          <a:p>
            <a:pPr lvl="1"/>
            <a:r>
              <a:rPr lang="en-CA" b="1" dirty="0" smtClean="0"/>
              <a:t>call </a:t>
            </a:r>
            <a:r>
              <a:rPr lang="en-CA" b="1" dirty="0"/>
              <a:t>to minister (</a:t>
            </a:r>
            <a:r>
              <a:rPr lang="en-CA" b="1" dirty="0" smtClean="0"/>
              <a:t>generic)</a:t>
            </a:r>
          </a:p>
          <a:p>
            <a:pPr lvl="1"/>
            <a:r>
              <a:rPr lang="en-CA" b="1" dirty="0" smtClean="0"/>
              <a:t>session records</a:t>
            </a:r>
          </a:p>
          <a:p>
            <a:pPr lvl="1"/>
            <a:r>
              <a:rPr lang="en-CA" b="1" dirty="0" smtClean="0"/>
              <a:t>Board minutes</a:t>
            </a:r>
          </a:p>
          <a:p>
            <a:pPr lvl="1"/>
            <a:r>
              <a:rPr lang="en-CA" b="1" dirty="0" smtClean="0"/>
              <a:t>annual reports</a:t>
            </a:r>
          </a:p>
          <a:p>
            <a:pPr marL="109728" indent="0">
              <a:buNone/>
            </a:pPr>
            <a:endParaRPr lang="en-CA" sz="1300" b="1" dirty="0" smtClean="0"/>
          </a:p>
          <a:p>
            <a:endParaRPr lang="en-US" b="1" dirty="0" smtClean="0"/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8868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 Narrative 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CA" sz="1300" b="1" dirty="0" smtClean="0"/>
          </a:p>
          <a:p>
            <a:r>
              <a:rPr lang="en-CA" b="1" dirty="0" smtClean="0"/>
              <a:t>Observations: </a:t>
            </a:r>
          </a:p>
          <a:p>
            <a:pPr lvl="1"/>
            <a:r>
              <a:rPr lang="en-CA" b="1" dirty="0" smtClean="0"/>
              <a:t>troubled </a:t>
            </a:r>
            <a:r>
              <a:rPr lang="en-CA" b="1" dirty="0"/>
              <a:t>spirit in </a:t>
            </a:r>
            <a:r>
              <a:rPr lang="en-CA" b="1" dirty="0" smtClean="0"/>
              <a:t>congregation,  l</a:t>
            </a:r>
            <a:r>
              <a:rPr lang="en-US" b="1" dirty="0" err="1" smtClean="0"/>
              <a:t>ots</a:t>
            </a:r>
            <a:r>
              <a:rPr lang="en-US" b="1" dirty="0" smtClean="0"/>
              <a:t> of “exits”</a:t>
            </a:r>
            <a:endParaRPr lang="en-CA" b="1" dirty="0" smtClean="0"/>
          </a:p>
          <a:p>
            <a:pPr lvl="1"/>
            <a:r>
              <a:rPr lang="en-CA" b="1" dirty="0" smtClean="0"/>
              <a:t>no recognition </a:t>
            </a:r>
            <a:r>
              <a:rPr lang="en-CA" b="1" dirty="0"/>
              <a:t>that all elders share responsibility for </a:t>
            </a:r>
            <a:r>
              <a:rPr lang="en-CA" b="1" dirty="0" smtClean="0"/>
              <a:t>visitation; guidance to </a:t>
            </a:r>
            <a:r>
              <a:rPr lang="en-CA" b="1" dirty="0"/>
              <a:t>set reasonable </a:t>
            </a:r>
            <a:r>
              <a:rPr lang="en-CA" b="1" dirty="0" smtClean="0"/>
              <a:t>expectations </a:t>
            </a:r>
          </a:p>
          <a:p>
            <a:pPr lvl="1"/>
            <a:r>
              <a:rPr lang="en-CA" b="1" dirty="0" smtClean="0"/>
              <a:t>minister’s time management</a:t>
            </a:r>
          </a:p>
          <a:p>
            <a:pPr lvl="1"/>
            <a:r>
              <a:rPr lang="en-CA" b="1" dirty="0" smtClean="0"/>
              <a:t>effective communication </a:t>
            </a:r>
          </a:p>
          <a:p>
            <a:pPr lvl="1"/>
            <a:r>
              <a:rPr lang="en-CA" b="1" dirty="0" smtClean="0"/>
              <a:t>erosion </a:t>
            </a:r>
            <a:r>
              <a:rPr lang="en-CA" b="1" dirty="0"/>
              <a:t>of trust in one another’s abilities within </a:t>
            </a:r>
            <a:r>
              <a:rPr lang="en-CA" b="1" dirty="0" smtClean="0"/>
              <a:t>leadership</a:t>
            </a:r>
            <a:endParaRPr lang="en-CA" b="1" dirty="0"/>
          </a:p>
          <a:p>
            <a:pPr lvl="1"/>
            <a:r>
              <a:rPr lang="en-CA" b="1" dirty="0" smtClean="0"/>
              <a:t>no </a:t>
            </a:r>
            <a:r>
              <a:rPr lang="en-CA" b="1" dirty="0"/>
              <a:t>desire </a:t>
            </a:r>
            <a:r>
              <a:rPr lang="en-CA" b="1" dirty="0" smtClean="0"/>
              <a:t>for reconciliation; no </a:t>
            </a:r>
            <a:r>
              <a:rPr lang="en-CA" b="1" dirty="0"/>
              <a:t>reported attempts to address </a:t>
            </a:r>
            <a:r>
              <a:rPr lang="en-CA" b="1" dirty="0" smtClean="0"/>
              <a:t>concerns</a:t>
            </a:r>
          </a:p>
          <a:p>
            <a:pPr lvl="1"/>
            <a:r>
              <a:rPr lang="en-US" b="1" dirty="0" smtClean="0"/>
              <a:t>minister resistant to guidance/assistance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Recommendations:</a:t>
            </a:r>
          </a:p>
          <a:p>
            <a:pPr lvl="1"/>
            <a:r>
              <a:rPr lang="en-US" b="1" dirty="0" smtClean="0"/>
              <a:t>dissolve pastoral tie</a:t>
            </a:r>
          </a:p>
          <a:p>
            <a:pPr lvl="1"/>
            <a:r>
              <a:rPr lang="en-US" b="1" dirty="0" smtClean="0"/>
              <a:t>congregation to have facilitator (immediately) and interim  minister (2 years)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588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Review of Ministry: Lessons/Questions/Comments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inadequate communication about 3 possible outcomes </a:t>
            </a:r>
            <a:r>
              <a:rPr lang="en-US" sz="2600" b="1" dirty="0" smtClean="0"/>
              <a:t>(shock when meeting to consider dissolution announced)</a:t>
            </a:r>
          </a:p>
          <a:p>
            <a:pPr>
              <a:spcBef>
                <a:spcPts val="0"/>
              </a:spcBef>
            </a:pPr>
            <a:endParaRPr lang="en-US" sz="1500" b="1" dirty="0" smtClean="0"/>
          </a:p>
          <a:p>
            <a:pPr>
              <a:spcBef>
                <a:spcPts val="0"/>
              </a:spcBef>
            </a:pPr>
            <a:r>
              <a:rPr lang="en-US" b="1" i="1" dirty="0" smtClean="0"/>
              <a:t>non-disciplinary</a:t>
            </a:r>
            <a:r>
              <a:rPr lang="en-US" b="1" dirty="0" smtClean="0"/>
              <a:t> review of ministry: but result looks like</a:t>
            </a:r>
            <a:r>
              <a:rPr lang="en-US" b="1" i="1" dirty="0" smtClean="0"/>
              <a:t> discipline</a:t>
            </a:r>
          </a:p>
          <a:p>
            <a:pPr>
              <a:spcBef>
                <a:spcPts val="0"/>
              </a:spcBef>
            </a:pPr>
            <a:endParaRPr lang="en-US" sz="15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what can review team divulge about complaint?</a:t>
            </a:r>
          </a:p>
          <a:p>
            <a:pPr>
              <a:spcBef>
                <a:spcPts val="0"/>
              </a:spcBef>
            </a:pPr>
            <a:endParaRPr lang="en-US" sz="15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focus too narrow – petition against minister – so felt unable to remove lay leaders</a:t>
            </a:r>
          </a:p>
          <a:p>
            <a:pPr>
              <a:spcBef>
                <a:spcPts val="0"/>
              </a:spcBef>
            </a:pPr>
            <a:endParaRPr lang="en-US" sz="1500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review team: not capable of reconciliation work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need middle step: skilled facilitator to attempt reconciliation, THEN return to decision about viability of pastoral relationship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96899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... More Review of Ministry Lessons/Questions/Comments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en-US" sz="2600" b="1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presbytery has no $ </a:t>
            </a:r>
            <a:r>
              <a:rPr lang="en-US" sz="2200" b="1" dirty="0" smtClean="0"/>
              <a:t>(congregation must pay transition allowance to minister, facilitator, interim minister, interim moderator)</a:t>
            </a:r>
          </a:p>
          <a:p>
            <a:pPr>
              <a:spcBef>
                <a:spcPts val="0"/>
              </a:spcBef>
            </a:pPr>
            <a:endParaRPr lang="en-US" sz="2600" b="1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review of ministry can feel like “putting in time”</a:t>
            </a:r>
          </a:p>
          <a:p>
            <a:pPr>
              <a:spcBef>
                <a:spcPts val="0"/>
              </a:spcBef>
            </a:pPr>
            <a:endParaRPr lang="en-US" sz="2600" b="1" dirty="0" smtClean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presbytery has lost practice of regular visitations</a:t>
            </a:r>
          </a:p>
          <a:p>
            <a:pPr>
              <a:spcBef>
                <a:spcPts val="0"/>
              </a:spcBef>
            </a:pPr>
            <a:endParaRPr lang="en-US" sz="2600" b="1" dirty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concern about lawsuits</a:t>
            </a:r>
          </a:p>
          <a:p>
            <a:pPr>
              <a:spcBef>
                <a:spcPts val="0"/>
              </a:spcBef>
            </a:pPr>
            <a:endParaRPr lang="en-US" sz="2600" b="1" dirty="0"/>
          </a:p>
          <a:p>
            <a:pPr>
              <a:spcBef>
                <a:spcPts val="0"/>
              </a:spcBef>
            </a:pPr>
            <a:r>
              <a:rPr lang="en-US" sz="2600" b="1" dirty="0" smtClean="0"/>
              <a:t>need guidelines for reviews of ministry</a:t>
            </a:r>
          </a:p>
          <a:p>
            <a:pPr>
              <a:spcBef>
                <a:spcPts val="0"/>
              </a:spcBef>
            </a:pPr>
            <a:endParaRPr lang="en-US" b="1" dirty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41203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Review of Ministry not Conducted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Lessons/Comments/Questions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3327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Review of Ministry not Chosen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presenting issue was sharply focused – presbytery visitation designed to study that issue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3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“late” timing of presbytery intervention leads to focused issue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3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situation fits somewhat in category of review of ministry, but occasioned by crisis that shaped response process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3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minister requested permission to resign and refused to participate in review of ministry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multi-layered, multi-causal situation – presbytery knew shifts in lay leadership would be necessary; review of ministry would have been unfair to minister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25523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Non-disciplinary complaints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CA" sz="2400" b="1" dirty="0" smtClean="0"/>
              <a:t>strained relationships may result in non-disciplinary complaint </a:t>
            </a:r>
          </a:p>
          <a:p>
            <a:pPr>
              <a:spcBef>
                <a:spcPts val="0"/>
              </a:spcBef>
            </a:pPr>
            <a:endParaRPr lang="en-CA" sz="2400" b="1" dirty="0" smtClean="0"/>
          </a:p>
          <a:p>
            <a:pPr>
              <a:spcBef>
                <a:spcPts val="0"/>
              </a:spcBef>
            </a:pPr>
            <a:r>
              <a:rPr lang="en-CA" sz="2400" b="1" dirty="0" smtClean="0"/>
              <a:t>complaint may include: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several </a:t>
            </a:r>
            <a:r>
              <a:rPr lang="en-US" sz="2400" b="1" dirty="0"/>
              <a:t>minor acts of </a:t>
            </a:r>
            <a:r>
              <a:rPr lang="en-US" sz="2400" b="1" dirty="0" smtClean="0"/>
              <a:t>negligence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unsuitable actions 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differences </a:t>
            </a:r>
            <a:r>
              <a:rPr lang="en-US" sz="2400" b="1" dirty="0"/>
              <a:t>of </a:t>
            </a:r>
            <a:r>
              <a:rPr lang="en-US" sz="2400" b="1" dirty="0" smtClean="0"/>
              <a:t>opinion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personal </a:t>
            </a:r>
            <a:r>
              <a:rPr lang="en-US" sz="2400" b="1" dirty="0"/>
              <a:t>misunderstandings or </a:t>
            </a:r>
            <a:r>
              <a:rPr lang="en-US" sz="2400" b="1" dirty="0" smtClean="0"/>
              <a:t>disputes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when taken together, these undermine ministry</a:t>
            </a:r>
          </a:p>
          <a:p>
            <a:pPr lvl="1">
              <a:spcBef>
                <a:spcPts val="0"/>
              </a:spcBef>
            </a:pPr>
            <a:endParaRPr lang="en-US" sz="2400" b="1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importance of regular presbytery visitations</a:t>
            </a:r>
          </a:p>
          <a:p>
            <a:pPr>
              <a:spcBef>
                <a:spcPts val="0"/>
              </a:spcBef>
            </a:pPr>
            <a:endParaRPr lang="en-US" sz="2400" b="1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duty to meet first (Matthew 18:15-17)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xmlns="" val="11466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Initiating Event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session letter re $ (although not always about $)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session requests help re conflict and disharmony in session and/or in congregation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petition to dissolve congregation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regular presbytery visit conducted at end of minister’s first year in congregation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6016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for Presbyteries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know your congregations</a:t>
            </a:r>
          </a:p>
          <a:p>
            <a:pPr lvl="1"/>
            <a:r>
              <a:rPr lang="en-US" b="1" dirty="0" smtClean="0"/>
              <a:t>regular visitations</a:t>
            </a:r>
          </a:p>
          <a:p>
            <a:pPr lvl="1"/>
            <a:r>
              <a:rPr lang="en-US" b="1" dirty="0" smtClean="0"/>
              <a:t>presbytery clerk to keep visitation reports for future reference</a:t>
            </a:r>
          </a:p>
          <a:p>
            <a:pPr lvl="1"/>
            <a:r>
              <a:rPr lang="en-US" b="1" dirty="0" smtClean="0"/>
              <a:t>coach/insist on direct reporting (no hearsay)</a:t>
            </a:r>
          </a:p>
          <a:p>
            <a:endParaRPr lang="en-US" sz="900" b="1" dirty="0" smtClean="0"/>
          </a:p>
          <a:p>
            <a:r>
              <a:rPr lang="en-US" b="1" dirty="0" smtClean="0"/>
              <a:t>presbytery told when situation “beyond redemption”</a:t>
            </a:r>
          </a:p>
          <a:p>
            <a:pPr lvl="1"/>
            <a:r>
              <a:rPr lang="en-US" b="1" dirty="0" smtClean="0"/>
              <a:t>congregation/minister not forthright:</a:t>
            </a:r>
          </a:p>
          <a:p>
            <a:pPr lvl="2"/>
            <a:r>
              <a:rPr lang="en-US" b="1" dirty="0" smtClean="0"/>
              <a:t>pride</a:t>
            </a:r>
          </a:p>
          <a:p>
            <a:pPr lvl="2"/>
            <a:r>
              <a:rPr lang="en-US" b="1" dirty="0" smtClean="0"/>
              <a:t>maybe it will go away</a:t>
            </a:r>
          </a:p>
          <a:p>
            <a:pPr lvl="2"/>
            <a:r>
              <a:rPr lang="en-US" b="1" dirty="0" smtClean="0"/>
              <a:t>maybe we can figure it out ourselves</a:t>
            </a:r>
          </a:p>
          <a:p>
            <a:pPr lvl="2"/>
            <a:r>
              <a:rPr lang="en-US" b="1" dirty="0" smtClean="0"/>
              <a:t>distrust of presbytery</a:t>
            </a:r>
          </a:p>
          <a:p>
            <a:pPr lvl="2"/>
            <a:endParaRPr lang="en-US" sz="900" b="1" dirty="0" smtClean="0"/>
          </a:p>
          <a:p>
            <a:r>
              <a:rPr lang="en-US" b="1" dirty="0" smtClean="0"/>
              <a:t>Act as soon as possible – “don’t let it fester!”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34455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 Lessons for Presbyteries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do not dismiss carefully documented lay concerns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listen to and support Review Team </a:t>
            </a:r>
            <a:r>
              <a:rPr lang="en-US" sz="2400" b="1" dirty="0" smtClean="0"/>
              <a:t>(few cases when recommendations of Review Team not approved)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underlying health of presbytery must be strong enough: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grounded in significant relationships, positive regard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nurtured capacity for openness, vulnerability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presbyteries need courage and tools to intervene when resisted by congregation (power plays appear to dominate as congregation declines)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413862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... Lessons for Presbyteries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do not act quickly to approve minister’s request to retire (early) or resign (when unexpected): investigate first!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be alert to minister in trouble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establish </a:t>
            </a:r>
            <a:r>
              <a:rPr lang="en-US" sz="2400" b="1" dirty="0"/>
              <a:t>(beforehand</a:t>
            </a:r>
            <a:r>
              <a:rPr lang="en-US" sz="2400" b="1" dirty="0" smtClean="0"/>
              <a:t>) procedures re handling of report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when will it be released? to whom? what input will minister and session have?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/>
              <a:t>one suggestion: released first to presbytery, after minister asked to check facts only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1625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Do We?...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encourage congregations to ask:</a:t>
            </a:r>
          </a:p>
          <a:p>
            <a:pPr marL="1109808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“How do we evolve?” NOT “How do we cope?”</a:t>
            </a:r>
          </a:p>
          <a:p>
            <a:pPr marL="1109808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“evolve” looks forward and wider scope (vision, mission)</a:t>
            </a:r>
          </a:p>
          <a:p>
            <a:pPr marL="1109808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“cope” looks at present and narrower scope (fosters preoccupation with presenting issue)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review congregation’s ministry, including all congregational activities and lay leadership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b="1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/>
              <a:t>challenge people (not just minister) to take responsibility for their own views and actions about congregation’s ministry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US" b="1" dirty="0" smtClean="0"/>
          </a:p>
          <a:p>
            <a:pPr marL="109728" indent="0">
              <a:spcBef>
                <a:spcPts val="0"/>
              </a:spcBef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90600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4400" dirty="0" smtClean="0"/>
              <a:t>Discussion ...</a:t>
            </a:r>
            <a:endParaRPr lang="en-CA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4149080"/>
            <a:ext cx="7772400" cy="1584176"/>
          </a:xfrm>
        </p:spPr>
        <p:txBody>
          <a:bodyPr>
            <a:normAutofit/>
          </a:bodyPr>
          <a:lstStyle/>
          <a:p>
            <a:pPr algn="ctr"/>
            <a:r>
              <a:rPr lang="en-CA" sz="1200" b="1" dirty="0" smtClean="0"/>
              <a:t>Ministry and Church Vocations</a:t>
            </a:r>
          </a:p>
          <a:p>
            <a:pPr algn="ctr"/>
            <a:r>
              <a:rPr lang="en-CA" sz="1200" b="1" dirty="0" smtClean="0"/>
              <a:t>Helping the church discern, prepare and support ministerial leaders</a:t>
            </a:r>
          </a:p>
          <a:p>
            <a:endParaRPr lang="en-CA" sz="1200" b="1" dirty="0" smtClean="0"/>
          </a:p>
          <a:p>
            <a:pPr algn="ctr"/>
            <a:r>
              <a:rPr lang="en-CA" sz="1200" b="1" dirty="0" smtClean="0"/>
              <a:t>A department of the Life and Mission Agency</a:t>
            </a:r>
          </a:p>
          <a:p>
            <a:pPr algn="ctr"/>
            <a:r>
              <a:rPr lang="en-CA" sz="1200" b="1" dirty="0" smtClean="0"/>
              <a:t>Funded by Presbyterians Sharing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xmlns="" val="13783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Complaint against Minister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Written, to session &gt;&gt;&gt;&gt; to presbytery </a:t>
            </a:r>
            <a:r>
              <a:rPr lang="en-US" sz="2600" b="1" dirty="0" smtClean="0"/>
              <a:t>(15 days)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3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By person(s) </a:t>
            </a:r>
            <a:r>
              <a:rPr lang="en-US" b="1" dirty="0" smtClean="0">
                <a:solidFill>
                  <a:schemeClr val="tx1"/>
                </a:solidFill>
              </a:rPr>
              <a:t>OR by Presbytery Visitation Committee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Permitted to try to resolve before investigation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Presbytery appoints </a:t>
            </a:r>
            <a:r>
              <a:rPr lang="en-US" b="1" dirty="0" smtClean="0"/>
              <a:t>Investigative Committee: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terms of reference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is complaint valid?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try to resolve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outcomes: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no further action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settled (terms reported to presbytery)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non-disciplinary review of ministry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charges against minister &gt;&gt;&gt;&gt; disciplinary case</a:t>
            </a:r>
          </a:p>
          <a:p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 marL="402336" lvl="1" indent="0">
              <a:spcBef>
                <a:spcPts val="0"/>
              </a:spcBef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82680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of Ministry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Purpose: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facilitate changes to improve pastoral relationship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OR determine fairly pastoral relationship not </a:t>
            </a:r>
            <a:r>
              <a:rPr lang="en-US" b="1" dirty="0" smtClean="0"/>
              <a:t>viable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Minister and session informed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Terms of review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Key considerations: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nature of call/covenant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not sacrificing minister to unreasonable expectations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4 months (minimum)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b="1" dirty="0" smtClean="0"/>
          </a:p>
          <a:p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 marL="402336" lvl="1" indent="0">
              <a:spcBef>
                <a:spcPts val="0"/>
              </a:spcBef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250696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of Ministry - outcomes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/>
              <a:t>review team gives notice to minister and </a:t>
            </a:r>
            <a:r>
              <a:rPr lang="en-US" sz="2400" b="1" dirty="0" smtClean="0"/>
              <a:t>session, then reports to presbytery</a:t>
            </a:r>
          </a:p>
          <a:p>
            <a:pPr>
              <a:spcBef>
                <a:spcPts val="0"/>
              </a:spcBef>
            </a:pPr>
            <a:endParaRPr lang="en-US" sz="2400" b="1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3 possible presbytery decisions:</a:t>
            </a:r>
          </a:p>
          <a:p>
            <a:pPr marL="868680"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/>
              <a:t>pastoral relationship affirmed</a:t>
            </a:r>
          </a:p>
          <a:p>
            <a:pPr marL="868680"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/>
              <a:t>review extended (same or different terms)</a:t>
            </a:r>
          </a:p>
          <a:p>
            <a:pPr marL="868680" lvl="1" indent="-457200">
              <a:spcBef>
                <a:spcPts val="0"/>
              </a:spcBef>
              <a:buFont typeface="+mj-lt"/>
              <a:buAutoNum type="alphaLcParenR"/>
            </a:pPr>
            <a:r>
              <a:rPr lang="en-US" sz="2200" b="1" dirty="0" smtClean="0"/>
              <a:t>pastoral relationship deemed not viable</a:t>
            </a:r>
          </a:p>
          <a:p>
            <a:pPr lvl="1">
              <a:spcBef>
                <a:spcPts val="0"/>
              </a:spcBef>
            </a:pPr>
            <a:endParaRPr lang="en-US" sz="2200" b="1" dirty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potential strengths: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fair and transparent process to assess viability of pastoral relationship</a:t>
            </a:r>
          </a:p>
          <a:p>
            <a:pPr lvl="1">
              <a:spcBef>
                <a:spcPts val="0"/>
              </a:spcBef>
            </a:pPr>
            <a:r>
              <a:rPr lang="en-US" sz="2200" b="1" dirty="0" smtClean="0"/>
              <a:t>possible outcomes known from outset </a:t>
            </a:r>
          </a:p>
          <a:p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>
              <a:solidFill>
                <a:schemeClr val="tx1"/>
              </a:solidFill>
            </a:endParaRPr>
          </a:p>
          <a:p>
            <a:pPr marL="402336" lvl="1" indent="0">
              <a:spcBef>
                <a:spcPts val="0"/>
              </a:spcBef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2739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72400" cy="1362075"/>
          </a:xfrm>
        </p:spPr>
        <p:txBody>
          <a:bodyPr/>
          <a:lstStyle/>
          <a:p>
            <a:r>
              <a:rPr lang="en-US" dirty="0" smtClean="0"/>
              <a:t>The Church’s Experience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Are presbyteries conducting reviews of ministry?</a:t>
            </a:r>
          </a:p>
          <a:p>
            <a:r>
              <a:rPr lang="en-US" b="1" dirty="0" smtClean="0"/>
              <a:t>Why or why not?</a:t>
            </a:r>
          </a:p>
          <a:p>
            <a:r>
              <a:rPr lang="en-US" b="1" dirty="0" smtClean="0"/>
              <a:t>What alternatives are being pursued?</a:t>
            </a:r>
          </a:p>
          <a:p>
            <a:r>
              <a:rPr lang="en-US" b="1" dirty="0" smtClean="0"/>
              <a:t>What are we learning?</a:t>
            </a:r>
          </a:p>
        </p:txBody>
      </p:sp>
    </p:spTree>
    <p:extLst>
      <p:ext uri="{BB962C8B-B14F-4D97-AF65-F5344CB8AC3E}">
        <p14:creationId xmlns:p14="http://schemas.microsoft.com/office/powerpoint/2010/main" xmlns="" val="12729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Presbytery Reports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Thank you!</a:t>
            </a:r>
          </a:p>
          <a:p>
            <a:endParaRPr lang="en-US" b="1" dirty="0"/>
          </a:p>
          <a:p>
            <a:r>
              <a:rPr lang="en-US" b="1" dirty="0" smtClean="0"/>
              <a:t>21 presbyteries</a:t>
            </a:r>
          </a:p>
          <a:p>
            <a:endParaRPr lang="en-US" b="1" dirty="0"/>
          </a:p>
          <a:p>
            <a:r>
              <a:rPr lang="en-US" b="1" dirty="0" smtClean="0"/>
              <a:t>17 “review of ministry” narratives</a:t>
            </a:r>
          </a:p>
          <a:p>
            <a:pPr lvl="1"/>
            <a:r>
              <a:rPr lang="en-US" b="1" dirty="0" smtClean="0"/>
              <a:t>4 reviews of ministry</a:t>
            </a:r>
          </a:p>
          <a:p>
            <a:pPr lvl="1"/>
            <a:r>
              <a:rPr lang="en-US" b="1" dirty="0" smtClean="0"/>
              <a:t>3 commissions</a:t>
            </a:r>
          </a:p>
          <a:p>
            <a:pPr lvl="1"/>
            <a:r>
              <a:rPr lang="en-US" b="1" dirty="0" smtClean="0"/>
              <a:t>10 visitations</a:t>
            </a:r>
          </a:p>
          <a:p>
            <a:pPr lvl="1"/>
            <a:r>
              <a:rPr lang="en-US" b="1" dirty="0" smtClean="0"/>
              <a:t>in 16 of 17, minister and congregation parted</a:t>
            </a:r>
          </a:p>
          <a:p>
            <a:endParaRPr lang="en-US" b="1" dirty="0"/>
          </a:p>
          <a:p>
            <a:r>
              <a:rPr lang="en-US" b="1" dirty="0" smtClean="0"/>
              <a:t>4 “mental health issues” narratives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1313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 of Ministry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75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Narrative 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session request: help with conflict/disharmony</a:t>
            </a:r>
          </a:p>
          <a:p>
            <a:endParaRPr lang="en-US" sz="1000" b="1" dirty="0" smtClean="0"/>
          </a:p>
          <a:p>
            <a:r>
              <a:rPr lang="en-US" b="1" dirty="0" smtClean="0"/>
              <a:t>minister had served there several years</a:t>
            </a:r>
          </a:p>
          <a:p>
            <a:endParaRPr lang="en-US" sz="1000" b="1" dirty="0" smtClean="0"/>
          </a:p>
          <a:p>
            <a:r>
              <a:rPr lang="en-CA" b="1" dirty="0" smtClean="0"/>
              <a:t>Special Committee: </a:t>
            </a:r>
          </a:p>
          <a:p>
            <a:pPr lvl="1"/>
            <a:r>
              <a:rPr lang="en-CA" b="1" dirty="0" smtClean="0"/>
              <a:t>to </a:t>
            </a:r>
            <a:r>
              <a:rPr lang="en-CA" b="1" dirty="0"/>
              <a:t>meet with minister and elders </a:t>
            </a:r>
            <a:endParaRPr lang="en-CA" b="1" dirty="0" smtClean="0"/>
          </a:p>
          <a:p>
            <a:pPr lvl="1"/>
            <a:r>
              <a:rPr lang="en-CA" b="1" dirty="0" smtClean="0"/>
              <a:t>to </a:t>
            </a:r>
            <a:r>
              <a:rPr lang="en-CA" b="1" dirty="0"/>
              <a:t>listen, learn and help </a:t>
            </a:r>
            <a:r>
              <a:rPr lang="en-CA" b="1" dirty="0" smtClean="0"/>
              <a:t>facilitate progress towards </a:t>
            </a:r>
            <a:r>
              <a:rPr lang="en-CA" b="1" dirty="0"/>
              <a:t>restoration of harmonious </a:t>
            </a:r>
            <a:r>
              <a:rPr lang="en-CA" b="1" dirty="0" smtClean="0"/>
              <a:t>relationships</a:t>
            </a:r>
          </a:p>
          <a:p>
            <a:pPr lvl="1"/>
            <a:endParaRPr lang="en-CA" sz="1000" b="1" dirty="0"/>
          </a:p>
          <a:p>
            <a:r>
              <a:rPr lang="en-CA" b="1" dirty="0" smtClean="0"/>
              <a:t>Acting Moderator: to </a:t>
            </a:r>
            <a:r>
              <a:rPr lang="en-CA" b="1" dirty="0"/>
              <a:t>moderate regular session meetings with minister </a:t>
            </a:r>
            <a:r>
              <a:rPr lang="en-CA" b="1" dirty="0" smtClean="0"/>
              <a:t>present (6 months)</a:t>
            </a:r>
          </a:p>
          <a:p>
            <a:endParaRPr lang="en-CA" sz="1100" b="1" dirty="0"/>
          </a:p>
          <a:p>
            <a:r>
              <a:rPr lang="en-CA" b="1" dirty="0" smtClean="0"/>
              <a:t>after </a:t>
            </a:r>
            <a:r>
              <a:rPr lang="en-CA" b="1" dirty="0"/>
              <a:t>6 months, </a:t>
            </a:r>
            <a:r>
              <a:rPr lang="en-CA" b="1" dirty="0" smtClean="0"/>
              <a:t>Special Committee </a:t>
            </a:r>
            <a:r>
              <a:rPr lang="en-CA" b="1" dirty="0"/>
              <a:t>submitted letter of complaint: </a:t>
            </a:r>
            <a:r>
              <a:rPr lang="en-CA" b="1" dirty="0" smtClean="0"/>
              <a:t>no observed healing/reconciliation</a:t>
            </a:r>
          </a:p>
          <a:p>
            <a:endParaRPr lang="en-CA" sz="1100" b="1" dirty="0" smtClean="0"/>
          </a:p>
          <a:p>
            <a:r>
              <a:rPr lang="en-CA" b="1" dirty="0"/>
              <a:t>Investigative </a:t>
            </a:r>
            <a:r>
              <a:rPr lang="en-CA" b="1" dirty="0" smtClean="0"/>
              <a:t>Committee: after investigation</a:t>
            </a:r>
            <a:r>
              <a:rPr lang="en-CA" b="1" dirty="0"/>
              <a:t>, recommended review of ministry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60176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439</TotalTime>
  <Words>1351</Words>
  <Application>Microsoft Office PowerPoint</Application>
  <PresentationFormat>On-screen Show (4:3)</PresentationFormat>
  <Paragraphs>298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Review of Ministry</vt:lpstr>
      <vt:lpstr>Non-disciplinary complaints</vt:lpstr>
      <vt:lpstr>Complaint against Minister</vt:lpstr>
      <vt:lpstr>Review of Ministry</vt:lpstr>
      <vt:lpstr>Review of Ministry - outcomes</vt:lpstr>
      <vt:lpstr>The Church’s Experience</vt:lpstr>
      <vt:lpstr>Presbytery Reports</vt:lpstr>
      <vt:lpstr>Reviews of Ministry</vt:lpstr>
      <vt:lpstr>Narrative 1</vt:lpstr>
      <vt:lpstr>.... Narrative 1</vt:lpstr>
      <vt:lpstr>.... Narrative 1</vt:lpstr>
      <vt:lpstr>.... Narrative 1</vt:lpstr>
      <vt:lpstr>Narrative 2</vt:lpstr>
      <vt:lpstr>... Narrative 2</vt:lpstr>
      <vt:lpstr>... Narrative 2</vt:lpstr>
      <vt:lpstr>Review of Ministry: Lessons/Questions/Comments</vt:lpstr>
      <vt:lpstr>... More Review of Ministry Lessons/Questions/Comments</vt:lpstr>
      <vt:lpstr>When Review of Ministry not Conducted</vt:lpstr>
      <vt:lpstr>Why Review of Ministry not Chosen</vt:lpstr>
      <vt:lpstr>Initiating Event</vt:lpstr>
      <vt:lpstr>Lessons for Presbyteries</vt:lpstr>
      <vt:lpstr>... Lessons for Presbyteries</vt:lpstr>
      <vt:lpstr>... Lessons for Presbyteries</vt:lpstr>
      <vt:lpstr>How Do We?...</vt:lpstr>
      <vt:lpstr>Discussion 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SShaffer</cp:lastModifiedBy>
  <cp:revision>93</cp:revision>
  <dcterms:created xsi:type="dcterms:W3CDTF">2016-04-11T00:12:08Z</dcterms:created>
  <dcterms:modified xsi:type="dcterms:W3CDTF">2016-04-19T17:02:18Z</dcterms:modified>
</cp:coreProperties>
</file>