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1" r:id="rId4"/>
    <p:sldId id="302" r:id="rId5"/>
    <p:sldId id="293" r:id="rId6"/>
    <p:sldId id="294" r:id="rId7"/>
    <p:sldId id="296" r:id="rId8"/>
    <p:sldId id="297" r:id="rId9"/>
    <p:sldId id="298" r:id="rId10"/>
    <p:sldId id="300" r:id="rId11"/>
    <p:sldId id="307" r:id="rId12"/>
    <p:sldId id="303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8ACB"/>
    <a:srgbClr val="32ADBA"/>
    <a:srgbClr val="3EA9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5E5C8E-ABE8-431C-AE9A-70030244662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74A2A4-012F-4A1F-96DD-FC139650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Policy for the Dissolution of Pastoral 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i="1" dirty="0" smtClean="0"/>
          </a:p>
          <a:p>
            <a:r>
              <a:rPr lang="en-US" sz="2000" b="1" i="1" dirty="0" smtClean="0"/>
              <a:t>Responsibility Following Dissolution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dates: return church property, vacate church premises (office, manse)</a:t>
            </a:r>
            <a:endParaRPr lang="en-US" dirty="0" smtClean="0"/>
          </a:p>
          <a:p>
            <a:pPr lvl="0"/>
            <a:r>
              <a:rPr lang="en-CA" dirty="0" smtClean="0"/>
              <a:t>unused annual vacation entitlement</a:t>
            </a:r>
            <a:endParaRPr lang="en-US" dirty="0" smtClean="0"/>
          </a:p>
          <a:p>
            <a:pPr lvl="0"/>
            <a:r>
              <a:rPr lang="en-CA" dirty="0" smtClean="0"/>
              <a:t>proposed plans for con </a:t>
            </a:r>
            <a:r>
              <a:rPr lang="en-CA" dirty="0" err="1" smtClean="0"/>
              <a:t>ed</a:t>
            </a:r>
            <a:r>
              <a:rPr lang="en-CA" dirty="0" smtClean="0"/>
              <a:t> funds</a:t>
            </a:r>
            <a:endParaRPr lang="en-US" dirty="0" smtClean="0"/>
          </a:p>
          <a:p>
            <a:pPr lvl="0"/>
            <a:r>
              <a:rPr lang="en-CA" dirty="0" smtClean="0"/>
              <a:t>transition period</a:t>
            </a:r>
          </a:p>
          <a:p>
            <a:pPr lvl="0"/>
            <a:r>
              <a:rPr lang="en-CA" dirty="0" smtClean="0"/>
              <a:t>schedule for repayment of housing loan</a:t>
            </a:r>
            <a:endParaRPr lang="en-US" dirty="0" smtClean="0"/>
          </a:p>
          <a:p>
            <a:pPr lvl="0"/>
            <a:r>
              <a:rPr lang="en-CA" dirty="0" smtClean="0"/>
              <a:t>restrictions on minister’s certificate</a:t>
            </a:r>
            <a:endParaRPr lang="en-US" dirty="0" smtClean="0"/>
          </a:p>
          <a:p>
            <a:pPr lvl="0"/>
            <a:r>
              <a:rPr lang="en-CA" dirty="0"/>
              <a:t>presbytery support </a:t>
            </a:r>
            <a:r>
              <a:rPr lang="en-CA" dirty="0" smtClean="0"/>
              <a:t>plans for minister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Dissolution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u="sng" dirty="0" smtClean="0"/>
              <a:t>Transition Allowance</a:t>
            </a:r>
            <a:r>
              <a:rPr lang="en-US" sz="3000" dirty="0" smtClean="0"/>
              <a:t>     </a:t>
            </a:r>
            <a:r>
              <a:rPr lang="en-US" sz="3000" u="sng" dirty="0" smtClean="0"/>
              <a:t>Transition Period</a:t>
            </a:r>
            <a:endParaRPr lang="en-CA" sz="3000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How much?	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How long?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600" dirty="0" smtClean="0"/>
              <a:t>congregation provides same stipend and allowances:</a:t>
            </a:r>
          </a:p>
          <a:p>
            <a:pPr marL="7200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stipend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manse or housing allowance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travel if part of stipend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group benefits plan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pensionable service increments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possibly 50% con </a:t>
            </a:r>
            <a:r>
              <a:rPr lang="en-US" sz="1600" dirty="0" err="1" smtClean="0"/>
              <a:t>ed</a:t>
            </a:r>
            <a:r>
              <a:rPr lang="en-US" sz="1600" dirty="0" smtClean="0"/>
              <a:t> funds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new employment income may reduce transition allowance: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above 10% of transition allowance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always room for grace</a:t>
            </a:r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sz="1600" dirty="0" smtClean="0"/>
              <a:t>1 month per year in congregation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4 – 12 months:</a:t>
            </a:r>
          </a:p>
          <a:p>
            <a:pPr marL="7200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0-4 years:           4 months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5-12 years:   5-12 months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12+ years:        12 months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new employment income may shorten transition period: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100% of transition allowance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congregation provides transition allowance for 2 months: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minister does not sign </a:t>
            </a:r>
          </a:p>
          <a:p>
            <a:pPr marL="720000">
              <a:buClrTx/>
              <a:buFont typeface="Arial" panose="020B0604020202020204" pitchFamily="34" charset="0"/>
              <a:buChar char="•"/>
            </a:pPr>
            <a:r>
              <a:rPr lang="en-US" sz="1600" dirty="0" smtClean="0"/>
              <a:t>new employment income replaces transition allowance before end of month 2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always room for grace</a:t>
            </a:r>
          </a:p>
        </p:txBody>
      </p:sp>
    </p:spTree>
    <p:extLst>
      <p:ext uri="{BB962C8B-B14F-4D97-AF65-F5344CB8AC3E}">
        <p14:creationId xmlns:p14="http://schemas.microsoft.com/office/powerpoint/2010/main" xmlns="" val="4394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APPENDIX A: Preventative Measures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CA" sz="2800" dirty="0" smtClean="0"/>
              <a:t>APPENDIX B: Appeals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CA" sz="2800" dirty="0" smtClean="0"/>
              <a:t>APPENDIX C: Bibliography</a:t>
            </a:r>
          </a:p>
          <a:p>
            <a:pPr>
              <a:lnSpc>
                <a:spcPct val="150000"/>
              </a:lnSpc>
            </a:pPr>
            <a:r>
              <a:rPr lang="en-CA" sz="2800" dirty="0" smtClean="0"/>
              <a:t> APPENDIX D: Sample Settlement Agreement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2200" b="1" dirty="0" smtClean="0"/>
              <a:t>Ministry and Church Vocations</a:t>
            </a:r>
          </a:p>
          <a:p>
            <a:pPr marL="109728" indent="0" algn="ctr">
              <a:buNone/>
            </a:pPr>
            <a:r>
              <a:rPr lang="en-US" sz="2200" b="1" i="1" dirty="0" smtClean="0">
                <a:solidFill>
                  <a:srgbClr val="218ACB"/>
                </a:solidFill>
              </a:rPr>
              <a:t>Helping the church discern, prepare and support </a:t>
            </a:r>
          </a:p>
          <a:p>
            <a:pPr marL="109728" indent="0" algn="ctr">
              <a:buNone/>
            </a:pPr>
            <a:r>
              <a:rPr lang="en-US" sz="2200" b="1" i="1" dirty="0" smtClean="0">
                <a:solidFill>
                  <a:srgbClr val="218ACB"/>
                </a:solidFill>
              </a:rPr>
              <a:t>ministerial leaders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 algn="ctr">
              <a:buNone/>
            </a:pPr>
            <a:r>
              <a:rPr lang="en-US" sz="1900" b="1" dirty="0" smtClean="0"/>
              <a:t>A department of the Life and Mission Agency</a:t>
            </a:r>
          </a:p>
          <a:p>
            <a:pPr marL="109728" indent="0" algn="ctr">
              <a:buNone/>
            </a:pPr>
            <a:r>
              <a:rPr lang="en-US" sz="1900" b="1" dirty="0" smtClean="0"/>
              <a:t>Funded by Presbyterians Sharing</a:t>
            </a:r>
            <a:endParaRPr lang="en-CA" sz="19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Questions....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1257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sz="2400" b="1" dirty="0" smtClean="0"/>
          </a:p>
          <a:p>
            <a:pPr algn="r">
              <a:buNone/>
            </a:pPr>
            <a:r>
              <a:rPr lang="en-US" sz="2400" b="1" dirty="0" smtClean="0"/>
              <a:t>Policy for the Dissolution of Pastoral Ties 2015</a:t>
            </a:r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000" dirty="0" smtClean="0"/>
              <a:t>Susan Shaffer</a:t>
            </a:r>
          </a:p>
          <a:p>
            <a:pPr algn="r">
              <a:buNone/>
            </a:pPr>
            <a:r>
              <a:rPr lang="en-US" sz="2000" dirty="0" smtClean="0"/>
              <a:t>Associate Secretary</a:t>
            </a:r>
          </a:p>
          <a:p>
            <a:pPr algn="r">
              <a:buNone/>
            </a:pPr>
            <a:r>
              <a:rPr lang="en-US" sz="2000" dirty="0" smtClean="0"/>
              <a:t>Ministry and Church Vocations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Clerks Consultation</a:t>
            </a:r>
            <a:br>
              <a:rPr lang="en-US" dirty="0" smtClean="0"/>
            </a:br>
            <a:r>
              <a:rPr lang="en-US" dirty="0" smtClean="0"/>
              <a:t>April 11-14,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approved by GA 1998 and 2015</a:t>
            </a:r>
          </a:p>
          <a:p>
            <a:r>
              <a:rPr lang="en-US" sz="2400" dirty="0" smtClean="0"/>
              <a:t>legal counsel</a:t>
            </a:r>
          </a:p>
          <a:p>
            <a:r>
              <a:rPr lang="en-US" sz="2400" dirty="0" smtClean="0"/>
              <a:t>purpose:</a:t>
            </a:r>
            <a:r>
              <a:rPr lang="en-US" dirty="0" smtClean="0"/>
              <a:t> </a:t>
            </a:r>
          </a:p>
          <a:p>
            <a:pPr marL="914400" lvl="2" indent="-182880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direction – presbytery dissolves tie and decides # months congregation must continue to support minister financially</a:t>
            </a:r>
          </a:p>
          <a:p>
            <a:pPr marL="914400" lvl="2" indent="-182880">
              <a:buClrTx/>
              <a:buFont typeface="Arial" pitchFamily="34" charset="0"/>
              <a:buChar char="•"/>
            </a:pPr>
            <a:r>
              <a:rPr lang="en-US" sz="2000" dirty="0" smtClean="0"/>
              <a:t>applies </a:t>
            </a:r>
            <a:r>
              <a:rPr lang="en-US" sz="2000" b="1" dirty="0" smtClean="0"/>
              <a:t>after</a:t>
            </a:r>
            <a:r>
              <a:rPr lang="en-US" sz="2000" dirty="0" smtClean="0"/>
              <a:t> decision to dissolve tie</a:t>
            </a:r>
          </a:p>
          <a:p>
            <a:pPr>
              <a:spcBef>
                <a:spcPts val="600"/>
              </a:spcBef>
            </a:pPr>
            <a:r>
              <a:rPr lang="en-CA" sz="2400" dirty="0" smtClean="0"/>
              <a:t>sets out terms of dissolution, including transition period:</a:t>
            </a:r>
          </a:p>
          <a:p>
            <a:pPr marL="914400" indent="-182880">
              <a:buClrTx/>
              <a:buFont typeface="Arial" pitchFamily="34" charset="0"/>
              <a:buChar char="•"/>
            </a:pPr>
            <a:r>
              <a:rPr lang="en-CA" sz="2000" dirty="0" smtClean="0"/>
              <a:t># months congregation provides </a:t>
            </a:r>
            <a:r>
              <a:rPr lang="en-CA" sz="2000" b="1" dirty="0" smtClean="0"/>
              <a:t>transition allowance:</a:t>
            </a:r>
          </a:p>
          <a:p>
            <a:pPr marL="1420020" indent="-342900">
              <a:buClrTx/>
              <a:buFont typeface="Courier New" panose="02070309020205020404" pitchFamily="49" charset="0"/>
              <a:buChar char="o"/>
            </a:pPr>
            <a:r>
              <a:rPr lang="en-CA" sz="2000" dirty="0" smtClean="0"/>
              <a:t>same stipend and allowances</a:t>
            </a:r>
          </a:p>
          <a:p>
            <a:pPr marL="1420020" indent="-342900">
              <a:buClrTx/>
              <a:buFont typeface="Courier New" panose="02070309020205020404" pitchFamily="49" charset="0"/>
              <a:buChar char="o"/>
            </a:pPr>
            <a:r>
              <a:rPr lang="en-CA" sz="2000" dirty="0" smtClean="0"/>
              <a:t>“bridge” while minister searches for call or employment or fulfills presbytery requirements</a:t>
            </a:r>
          </a:p>
          <a:p>
            <a:pPr>
              <a:spcBef>
                <a:spcPts val="600"/>
              </a:spcBef>
            </a:pPr>
            <a:r>
              <a:rPr lang="en-CA" sz="2400" dirty="0" smtClean="0"/>
              <a:t>follows an income continuance model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Overview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9306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Theological Basis:</a:t>
            </a:r>
          </a:p>
          <a:p>
            <a:pPr lvl="2">
              <a:buClrTx/>
            </a:pPr>
            <a:r>
              <a:rPr lang="en-US" dirty="0" smtClean="0"/>
              <a:t>Church’s participation in Christ’s one ministry</a:t>
            </a:r>
          </a:p>
          <a:p>
            <a:pPr lvl="2">
              <a:buClrTx/>
            </a:pPr>
            <a:r>
              <a:rPr lang="en-US" dirty="0" smtClean="0"/>
              <a:t>Relationships of responsibility and accountability</a:t>
            </a:r>
          </a:p>
          <a:p>
            <a:pPr lvl="2">
              <a:buClrTx/>
            </a:pPr>
            <a:r>
              <a:rPr lang="en-US" dirty="0" smtClean="0"/>
              <a:t>3-way covenant</a:t>
            </a:r>
          </a:p>
          <a:p>
            <a:endParaRPr lang="en-US" dirty="0" smtClean="0"/>
          </a:p>
          <a:p>
            <a:r>
              <a:rPr lang="en-US" dirty="0" smtClean="0"/>
              <a:t>Guiding Principles:</a:t>
            </a:r>
          </a:p>
          <a:p>
            <a:pPr lvl="2">
              <a:buClrTx/>
            </a:pPr>
            <a:r>
              <a:rPr lang="en-US" dirty="0" smtClean="0"/>
              <a:t>Commitment to love and justice</a:t>
            </a:r>
          </a:p>
          <a:p>
            <a:pPr lvl="2">
              <a:buClrTx/>
            </a:pPr>
            <a:r>
              <a:rPr lang="en-US" dirty="0" smtClean="0"/>
              <a:t>Pastoral care</a:t>
            </a:r>
          </a:p>
          <a:p>
            <a:pPr lvl="2">
              <a:buClrTx/>
            </a:pPr>
            <a:r>
              <a:rPr lang="en-US" dirty="0" smtClean="0"/>
              <a:t>Presbytery knowledgeable and competent</a:t>
            </a:r>
          </a:p>
          <a:p>
            <a:pPr lvl="2">
              <a:buClrTx/>
            </a:pPr>
            <a:r>
              <a:rPr lang="en-US" dirty="0" smtClean="0"/>
              <a:t>Presbytery provides minister and congregation with appropriate information and support</a:t>
            </a:r>
          </a:p>
          <a:p>
            <a:pPr lvl="2">
              <a:buClrTx/>
            </a:pPr>
            <a:r>
              <a:rPr lang="en-US" dirty="0" smtClean="0"/>
              <a:t>Fair, orderly, caring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Foundation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the policy apply?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 w="6350"/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smtClean="0"/>
              <a:t>Presbytery dissolves tie when </a:t>
            </a:r>
            <a:r>
              <a:rPr lang="en-US" sz="2000" b="1" dirty="0" smtClean="0"/>
              <a:t>minister has requested </a:t>
            </a:r>
            <a:r>
              <a:rPr lang="en-US" sz="2000" b="1" dirty="0" smtClean="0"/>
              <a:t>dissolution </a:t>
            </a:r>
            <a:r>
              <a:rPr lang="en-US" sz="2000" dirty="0" smtClean="0"/>
              <a:t>for reasons such as:</a:t>
            </a:r>
            <a:endParaRPr lang="en-US" sz="2000" dirty="0" smtClean="0"/>
          </a:p>
          <a:p>
            <a:r>
              <a:rPr lang="en-US" sz="2000" dirty="0" smtClean="0"/>
              <a:t>another call</a:t>
            </a:r>
          </a:p>
          <a:p>
            <a:r>
              <a:rPr lang="en-US" sz="2000" dirty="0" smtClean="0"/>
              <a:t>study</a:t>
            </a:r>
          </a:p>
          <a:p>
            <a:r>
              <a:rPr lang="en-US" sz="2000" dirty="0" smtClean="0"/>
              <a:t>family care</a:t>
            </a:r>
          </a:p>
          <a:p>
            <a:r>
              <a:rPr lang="en-US" sz="2000" dirty="0" smtClean="0"/>
              <a:t>retire</a:t>
            </a:r>
          </a:p>
          <a:p>
            <a:r>
              <a:rPr lang="en-US" sz="2000" dirty="0" smtClean="0"/>
              <a:t>work outside church</a:t>
            </a:r>
          </a:p>
          <a:p>
            <a:r>
              <a:rPr lang="en-US" sz="2000" dirty="0" smtClean="0"/>
              <a:t>resign (long-term disability claim approved)</a:t>
            </a:r>
          </a:p>
          <a:p>
            <a:r>
              <a:rPr lang="en-US" sz="2000" dirty="0" smtClean="0"/>
              <a:t>term of call or appointment completed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dirty="0" smtClean="0"/>
              <a:t>Presbytery dissolves tie when </a:t>
            </a:r>
            <a:r>
              <a:rPr lang="en-US" sz="1900" b="1" dirty="0" smtClean="0"/>
              <a:t>minister has not requested </a:t>
            </a:r>
            <a:r>
              <a:rPr lang="en-US" sz="1900" b="1" dirty="0" smtClean="0"/>
              <a:t>dissolution</a:t>
            </a:r>
            <a:r>
              <a:rPr lang="en-US" sz="1900" dirty="0" smtClean="0"/>
              <a:t>:</a:t>
            </a:r>
            <a:endParaRPr lang="en-US" sz="1900" dirty="0" smtClean="0"/>
          </a:p>
          <a:p>
            <a:pPr>
              <a:spcBef>
                <a:spcPts val="400"/>
              </a:spcBef>
            </a:pPr>
            <a:r>
              <a:rPr lang="en-US" sz="1900" dirty="0" smtClean="0"/>
              <a:t>Category 1: </a:t>
            </a:r>
          </a:p>
          <a:p>
            <a:pPr lvl="1" indent="0">
              <a:buNone/>
            </a:pPr>
            <a:r>
              <a:rPr lang="en-US" sz="1900" dirty="0" smtClean="0"/>
              <a:t>pastoral relationship</a:t>
            </a:r>
            <a:br>
              <a:rPr lang="en-US" sz="1900" dirty="0" smtClean="0"/>
            </a:br>
            <a:r>
              <a:rPr lang="en-US" sz="1900" dirty="0" smtClean="0"/>
              <a:t>(review of ministry)</a:t>
            </a:r>
          </a:p>
          <a:p>
            <a:pPr>
              <a:spcBef>
                <a:spcPts val="400"/>
              </a:spcBef>
            </a:pPr>
            <a:r>
              <a:rPr lang="en-US" sz="1900" dirty="0" smtClean="0"/>
              <a:t>Category 2: </a:t>
            </a:r>
          </a:p>
          <a:p>
            <a:pPr lvl="1" indent="0">
              <a:buNone/>
            </a:pPr>
            <a:r>
              <a:rPr lang="en-US" sz="1900" dirty="0" smtClean="0"/>
              <a:t>$$$ </a:t>
            </a:r>
          </a:p>
          <a:p>
            <a:pPr>
              <a:spcBef>
                <a:spcPts val="400"/>
              </a:spcBef>
            </a:pPr>
            <a:r>
              <a:rPr lang="en-US" sz="1900" dirty="0" smtClean="0"/>
              <a:t>Category 3: </a:t>
            </a:r>
          </a:p>
          <a:p>
            <a:pPr lvl="1" indent="0">
              <a:buNone/>
            </a:pPr>
            <a:r>
              <a:rPr lang="en-US" sz="1900" dirty="0" smtClean="0"/>
              <a:t>term appointment(s</a:t>
            </a:r>
            <a:r>
              <a:rPr lang="en-US" sz="1900" dirty="0" smtClean="0"/>
              <a:t>), continuous service of 3 or more years</a:t>
            </a:r>
            <a:endParaRPr lang="en-US" sz="1900" dirty="0" smtClean="0"/>
          </a:p>
          <a:p>
            <a:pPr>
              <a:spcBef>
                <a:spcPts val="400"/>
              </a:spcBef>
            </a:pPr>
            <a:r>
              <a:rPr lang="en-US" sz="1900" dirty="0" smtClean="0"/>
              <a:t>Category 4: </a:t>
            </a:r>
          </a:p>
          <a:p>
            <a:pPr lvl="1" indent="0">
              <a:buNone/>
            </a:pPr>
            <a:r>
              <a:rPr lang="en-US" sz="1900" dirty="0" smtClean="0"/>
              <a:t>serious offence</a:t>
            </a:r>
            <a:r>
              <a:rPr lang="en-US" sz="16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More “NO” and “YES” Contexts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More “NO” Contexts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More “YES” Contexts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 w="6350"/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Term appointment, </a:t>
            </a:r>
            <a:r>
              <a:rPr lang="en-US" sz="2900" dirty="0" smtClean="0"/>
              <a:t>minister </a:t>
            </a:r>
            <a:r>
              <a:rPr lang="en-US" sz="2900" dirty="0" smtClean="0"/>
              <a:t>has </a:t>
            </a:r>
            <a:r>
              <a:rPr lang="en-US" sz="2900" b="1" dirty="0" smtClean="0"/>
              <a:t>not</a:t>
            </a:r>
            <a:r>
              <a:rPr lang="en-US" sz="2900" dirty="0" smtClean="0"/>
              <a:t> </a:t>
            </a:r>
            <a:r>
              <a:rPr lang="en-US" sz="2900" dirty="0" smtClean="0"/>
              <a:t>asked </a:t>
            </a:r>
            <a:r>
              <a:rPr lang="en-US" sz="2900" dirty="0" smtClean="0"/>
              <a:t>to leave congregation</a:t>
            </a:r>
            <a:r>
              <a:rPr lang="en-US" sz="2900" dirty="0" smtClean="0"/>
              <a:t>, but </a:t>
            </a:r>
            <a:r>
              <a:rPr lang="en-US" sz="2900" b="1" dirty="0" smtClean="0"/>
              <a:t>less than 3 years </a:t>
            </a:r>
            <a:r>
              <a:rPr lang="en-US" sz="2900" dirty="0" smtClean="0"/>
              <a:t>continuous service :</a:t>
            </a:r>
            <a:endParaRPr lang="en-US" sz="2900" dirty="0" smtClean="0"/>
          </a:p>
          <a:p>
            <a:r>
              <a:rPr lang="en-US" sz="2900" dirty="0" smtClean="0"/>
              <a:t>Assistant Minister, term completed</a:t>
            </a:r>
          </a:p>
          <a:p>
            <a:r>
              <a:rPr lang="en-US" sz="2900" dirty="0" smtClean="0"/>
              <a:t>Stated Supply Minister, term completed</a:t>
            </a:r>
          </a:p>
          <a:p>
            <a:r>
              <a:rPr lang="en-US" sz="2900" dirty="0" smtClean="0"/>
              <a:t>Interim Minister, 2-year term completed</a:t>
            </a:r>
          </a:p>
          <a:p>
            <a:r>
              <a:rPr lang="en-US" sz="2900" dirty="0" smtClean="0"/>
              <a:t>Interim Minister, term of less than maximum 2 years completed</a:t>
            </a:r>
          </a:p>
          <a:p>
            <a:r>
              <a:rPr lang="en-US" sz="2900" dirty="0" smtClean="0"/>
              <a:t>Early termination clause used before end of term (Stated Supply or Interim Minister)</a:t>
            </a:r>
            <a:endParaRPr lang="en-US" sz="29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Presbytery treats as Category 1 (pastoral relationship not viable) but no review of ministry because session refuses:</a:t>
            </a:r>
          </a:p>
          <a:p>
            <a:r>
              <a:rPr lang="en-US" sz="1800" dirty="0" smtClean="0"/>
              <a:t>session and minister say pastoral relationship not viable; presbytery dissolves tie on that grounds</a:t>
            </a:r>
          </a:p>
          <a:p>
            <a:r>
              <a:rPr lang="en-US" sz="1800" dirty="0" smtClean="0"/>
              <a:t>session and minister say pastoral relationship not viable; presbytery accepts minister’s resignation in that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Categories are context-dependent.</a:t>
            </a:r>
          </a:p>
          <a:p>
            <a:pPr marL="914400" lvl="2" indent="0">
              <a:spcBef>
                <a:spcPts val="400"/>
              </a:spcBef>
              <a:buNone/>
            </a:pPr>
            <a:r>
              <a:rPr lang="en-US" sz="2000" dirty="0" smtClean="0"/>
              <a:t>What is the context in which the presbytery has decided to dissolve the pastoral tie?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Category 4 (serious offence): minimal requirements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Therefore </a:t>
            </a:r>
            <a:r>
              <a:rPr lang="en-US" sz="2400" b="1" dirty="0" smtClean="0"/>
              <a:t>discipline</a:t>
            </a:r>
            <a:r>
              <a:rPr lang="en-US" sz="2400" dirty="0" smtClean="0"/>
              <a:t> </a:t>
            </a:r>
            <a:r>
              <a:rPr lang="en-US" sz="2400" b="1" dirty="0" smtClean="0"/>
              <a:t>first</a:t>
            </a:r>
            <a:r>
              <a:rPr lang="en-US" sz="2400" dirty="0" smtClean="0"/>
              <a:t>: </a:t>
            </a:r>
          </a:p>
          <a:p>
            <a:pPr marL="914400" lvl="2" indent="0">
              <a:spcBef>
                <a:spcPts val="400"/>
              </a:spcBef>
              <a:buNone/>
            </a:pPr>
            <a:r>
              <a:rPr lang="en-US" sz="2000" dirty="0" smtClean="0"/>
              <a:t>All disciplinary processes must be completed </a:t>
            </a:r>
            <a:r>
              <a:rPr lang="en-US" sz="2000" b="1" dirty="0" smtClean="0"/>
              <a:t>before</a:t>
            </a:r>
            <a:r>
              <a:rPr lang="en-US" sz="2000" dirty="0" smtClean="0"/>
              <a:t> presbytery decides which category applies.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matters!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Policy applies to: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/>
              <a:t>ministers serving in congregations </a:t>
            </a:r>
            <a:br>
              <a:rPr lang="en-US" sz="2000" dirty="0" smtClean="0"/>
            </a:br>
            <a:r>
              <a:rPr lang="en-US" sz="2000" dirty="0" smtClean="0"/>
              <a:t>(call and induction or presbytery appointment)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/>
              <a:t>ministers serving as executive staff of presbyteries, synods or General Assembly agencies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“Minister” refers to: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/>
              <a:t>ordained Word and Sacraments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/>
              <a:t>Order of Diaconal Ministries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sz="2000" dirty="0" smtClean="0"/>
              <a:t>lay missionary appointed by presbytery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CA" dirty="0" smtClean="0"/>
              <a:t>providing pastoral care</a:t>
            </a:r>
            <a:endParaRPr lang="en-US" dirty="0" smtClean="0"/>
          </a:p>
          <a:p>
            <a:pPr lvl="0"/>
            <a:r>
              <a:rPr lang="en-CA" dirty="0" smtClean="0"/>
              <a:t>seeking legal advice</a:t>
            </a:r>
            <a:endParaRPr lang="en-US" dirty="0" smtClean="0"/>
          </a:p>
          <a:p>
            <a:pPr lvl="0"/>
            <a:r>
              <a:rPr lang="en-CA" dirty="0" smtClean="0"/>
              <a:t>setting terms of dissolution</a:t>
            </a:r>
            <a:endParaRPr lang="en-US" dirty="0" smtClean="0"/>
          </a:p>
          <a:p>
            <a:pPr lvl="0"/>
            <a:r>
              <a:rPr lang="en-CA" dirty="0" smtClean="0"/>
              <a:t>preparing settlement agreement</a:t>
            </a:r>
            <a:endParaRPr lang="en-US" dirty="0" smtClean="0"/>
          </a:p>
          <a:p>
            <a:pPr lvl="0"/>
            <a:r>
              <a:rPr lang="en-CA" dirty="0" smtClean="0"/>
              <a:t>informing minister of decisions of presbytery</a:t>
            </a:r>
            <a:endParaRPr lang="en-US" dirty="0" smtClean="0"/>
          </a:p>
          <a:p>
            <a:pPr lvl="0"/>
            <a:r>
              <a:rPr lang="en-CA" dirty="0" smtClean="0"/>
              <a:t>informing session of decisions of presbytery and securing session acceptance of settlement agreement</a:t>
            </a:r>
            <a:endParaRPr lang="en-US" dirty="0" smtClean="0"/>
          </a:p>
          <a:p>
            <a:pPr lvl="0"/>
            <a:r>
              <a:rPr lang="en-CA" dirty="0" smtClean="0"/>
              <a:t>securing acceptance of settlement agreement by minister 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Matters to be addressed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1254</TotalTime>
  <Words>647</Words>
  <Application>Microsoft Office PowerPoint</Application>
  <PresentationFormat>On-screen Show (4:3)</PresentationFormat>
  <Paragraphs>143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Policy for the Dissolution of Pastoral Ties</vt:lpstr>
      <vt:lpstr>  Clerks Consultation April 11-14, 2016</vt:lpstr>
      <vt:lpstr>Policy Overview</vt:lpstr>
      <vt:lpstr>Foundation</vt:lpstr>
      <vt:lpstr>When does the policy apply?</vt:lpstr>
      <vt:lpstr>More “NO” and “YES” Contexts</vt:lpstr>
      <vt:lpstr>Context matters!</vt:lpstr>
      <vt:lpstr>Who?</vt:lpstr>
      <vt:lpstr>Matters to be addressed</vt:lpstr>
      <vt:lpstr>Terms of Dissolution</vt:lpstr>
      <vt:lpstr>Transition Allowance     Transition Period</vt:lpstr>
      <vt:lpstr>Resources</vt:lpstr>
      <vt:lpstr>Questions....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</dc:creator>
  <cp:lastModifiedBy>SShaffer</cp:lastModifiedBy>
  <cp:revision>248</cp:revision>
  <dcterms:created xsi:type="dcterms:W3CDTF">2012-03-26T14:56:40Z</dcterms:created>
  <dcterms:modified xsi:type="dcterms:W3CDTF">2016-04-19T16:35:08Z</dcterms:modified>
</cp:coreProperties>
</file>